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77" r:id="rId2"/>
    <p:sldId id="289" r:id="rId3"/>
    <p:sldId id="290" r:id="rId4"/>
    <p:sldId id="279" r:id="rId5"/>
    <p:sldId id="280" r:id="rId6"/>
    <p:sldId id="281" r:id="rId7"/>
    <p:sldId id="283" r:id="rId8"/>
    <p:sldId id="282" r:id="rId9"/>
    <p:sldId id="286" r:id="rId10"/>
    <p:sldId id="291" r:id="rId11"/>
    <p:sldId id="287" r:id="rId12"/>
    <p:sldId id="284" r:id="rId13"/>
    <p:sldId id="292" r:id="rId14"/>
    <p:sldId id="278" r:id="rId15"/>
    <p:sldId id="285"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87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3" d="100"/>
          <a:sy n="103" d="100"/>
        </p:scale>
        <p:origin x="34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DAC2951-AE81-41AB-8060-4CA75758781A}" type="datetimeFigureOut">
              <a:rPr lang="en-US" smtClean="0"/>
              <a:t>3/11/2020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DFE8A78-3D80-4F89-A992-F3D6760012C0}" type="slidenum">
              <a:rPr lang="en-US" smtClean="0"/>
              <a:t>‹#›</a:t>
            </a:fld>
            <a:endParaRPr lang="en-US"/>
          </a:p>
        </p:txBody>
      </p:sp>
    </p:spTree>
    <p:extLst>
      <p:ext uri="{BB962C8B-B14F-4D97-AF65-F5344CB8AC3E}">
        <p14:creationId xmlns:p14="http://schemas.microsoft.com/office/powerpoint/2010/main" val="3343724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B959F5E-9846-4380-B0F8-5DC3CE7E4884}" type="datetimeFigureOut">
              <a:rPr lang="en-US" smtClean="0"/>
              <a:t>3/11/2020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BE36F70-7999-493E-B212-ECA8CD5D5D00}" type="slidenum">
              <a:rPr lang="en-US" smtClean="0"/>
              <a:t>‹#›</a:t>
            </a:fld>
            <a:endParaRPr lang="en-US"/>
          </a:p>
        </p:txBody>
      </p:sp>
    </p:spTree>
    <p:extLst>
      <p:ext uri="{BB962C8B-B14F-4D97-AF65-F5344CB8AC3E}">
        <p14:creationId xmlns:p14="http://schemas.microsoft.com/office/powerpoint/2010/main" val="2242283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WCSD Admin Reg 5701:</a:t>
            </a:r>
            <a:r>
              <a:rPr lang="en-US" baseline="0" dirty="0" smtClean="0"/>
              <a:t>   Sexual Harassment is defined as unwelcome sexual advances, requests for sexual favors, and other verbal or physical conduct of a sexual nature when submission to or rejection of this conduct explicitly or implicitly affects an individual's ability to receive an education, unreasonably interferes with an individual's educational performance or creates an intimidating, hostile or offensive educational environment. The term sexual harassment includes sexual violence under Title IX. </a:t>
            </a:r>
            <a:endParaRPr lang="en-US" dirty="0"/>
          </a:p>
        </p:txBody>
      </p:sp>
      <p:sp>
        <p:nvSpPr>
          <p:cNvPr id="4" name="Slide Number Placeholder 3"/>
          <p:cNvSpPr>
            <a:spLocks noGrp="1"/>
          </p:cNvSpPr>
          <p:nvPr>
            <p:ph type="sldNum" sz="quarter" idx="10"/>
          </p:nvPr>
        </p:nvSpPr>
        <p:spPr/>
        <p:txBody>
          <a:bodyPr/>
          <a:lstStyle/>
          <a:p>
            <a:fld id="{8BE36F70-7999-493E-B212-ECA8CD5D5D00}" type="slidenum">
              <a:rPr lang="en-US" smtClean="0"/>
              <a:t>9</a:t>
            </a:fld>
            <a:endParaRPr lang="en-US"/>
          </a:p>
        </p:txBody>
      </p:sp>
    </p:spTree>
    <p:extLst>
      <p:ext uri="{BB962C8B-B14F-4D97-AF65-F5344CB8AC3E}">
        <p14:creationId xmlns:p14="http://schemas.microsoft.com/office/powerpoint/2010/main" val="2889263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consent is</a:t>
            </a:r>
            <a:r>
              <a:rPr lang="en-US" baseline="0" dirty="0" smtClean="0"/>
              <a:t> not simply, “no means no” </a:t>
            </a:r>
            <a:r>
              <a:rPr lang="en-US" dirty="0"/>
              <a:t>You may have heard the phrase “no means no.” That’s totally true, but it doesn’t really provide a complete picture of consent because it puts the responsibility on one person to resist or accept an activity. It also makes consent about what someone </a:t>
            </a:r>
            <a:r>
              <a:rPr lang="en-US" i="1" dirty="0"/>
              <a:t>doesn’t </a:t>
            </a:r>
            <a:r>
              <a:rPr lang="en-US" dirty="0"/>
              <a:t>want to do, instead of being about openly expressing what they </a:t>
            </a:r>
            <a:r>
              <a:rPr lang="en-US" i="1" dirty="0"/>
              <a:t>do</a:t>
            </a:r>
            <a:r>
              <a:rPr lang="en-US" dirty="0"/>
              <a:t> want to do.</a:t>
            </a:r>
          </a:p>
        </p:txBody>
      </p:sp>
      <p:sp>
        <p:nvSpPr>
          <p:cNvPr id="4" name="Slide Number Placeholder 3"/>
          <p:cNvSpPr>
            <a:spLocks noGrp="1"/>
          </p:cNvSpPr>
          <p:nvPr>
            <p:ph type="sldNum" sz="quarter" idx="10"/>
          </p:nvPr>
        </p:nvSpPr>
        <p:spPr/>
        <p:txBody>
          <a:bodyPr/>
          <a:lstStyle/>
          <a:p>
            <a:fld id="{8BE36F70-7999-493E-B212-ECA8CD5D5D00}" type="slidenum">
              <a:rPr lang="en-US" smtClean="0"/>
              <a:t>14</a:t>
            </a:fld>
            <a:endParaRPr lang="en-US"/>
          </a:p>
        </p:txBody>
      </p:sp>
    </p:spTree>
    <p:extLst>
      <p:ext uri="{BB962C8B-B14F-4D97-AF65-F5344CB8AC3E}">
        <p14:creationId xmlns:p14="http://schemas.microsoft.com/office/powerpoint/2010/main" val="81080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3/11/2020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3/11/2020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nline.rainn.org/" TargetMode="External"/><Relationship Id="rId2" Type="http://schemas.openxmlformats.org/officeDocument/2006/relationships/hyperlink" Target="http://online.rainn.org/" TargetMode="External"/><Relationship Id="rId1" Type="http://schemas.openxmlformats.org/officeDocument/2006/relationships/slideLayout" Target="../slideLayouts/slideLayout2.xml"/><Relationship Id="rId4" Type="http://schemas.openxmlformats.org/officeDocument/2006/relationships/hyperlink" Target="https://www.rainn.org/e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volunteerlogin.org/chat/" TargetMode="External"/><Relationship Id="rId2" Type="http://schemas.openxmlformats.org/officeDocument/2006/relationships/hyperlink" Target="http://wingspan.org/" TargetMode="External"/><Relationship Id="rId1" Type="http://schemas.openxmlformats.org/officeDocument/2006/relationships/slideLayout" Target="../slideLayouts/slideLayout4.xml"/><Relationship Id="rId5" Type="http://schemas.openxmlformats.org/officeDocument/2006/relationships/hyperlink" Target="http://www.stepupstopviolence.org/" TargetMode="External"/><Relationship Id="rId4" Type="http://schemas.openxmlformats.org/officeDocument/2006/relationships/hyperlink" Target="https://ohl.rainn.org/onlin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youtu.be/5vmsfhw-cz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 Your Words!”</a:t>
            </a:r>
            <a:endParaRPr lang="en-US" dirty="0"/>
          </a:p>
        </p:txBody>
      </p:sp>
      <p:sp>
        <p:nvSpPr>
          <p:cNvPr id="3" name="Subtitle 2"/>
          <p:cNvSpPr>
            <a:spLocks noGrp="1"/>
          </p:cNvSpPr>
          <p:nvPr>
            <p:ph type="subTitle" idx="1"/>
          </p:nvPr>
        </p:nvSpPr>
        <p:spPr/>
        <p:txBody>
          <a:bodyPr>
            <a:noAutofit/>
          </a:bodyPr>
          <a:lstStyle/>
          <a:p>
            <a:r>
              <a:rPr lang="en-US" sz="5400" b="1" dirty="0" smtClean="0"/>
              <a:t>Consent</a:t>
            </a:r>
            <a:endParaRPr lang="en-US" sz="5400" b="1" dirty="0"/>
          </a:p>
        </p:txBody>
      </p:sp>
      <p:pic>
        <p:nvPicPr>
          <p:cNvPr id="4" name="Picture 3" descr="yes-no-signs"/>
          <p:cNvPicPr>
            <a:picLocks noChangeAspect="1"/>
          </p:cNvPicPr>
          <p:nvPr/>
        </p:nvPicPr>
        <p:blipFill>
          <a:blip r:embed="rId2">
            <a:extLst>
              <a:ext uri="{BEBA8EAE-BF5A-486C-A8C5-ECC9F3942E4B}">
                <a14:imgProps xmlns:a14="http://schemas.microsoft.com/office/drawing/2010/main">
                  <a14:imgLayer r:embed="rId3">
                    <a14:imgEffect>
                      <a14:backgroundRemoval t="9244" b="89916" l="2801" r="96359">
                        <a14:foregroundMark x1="17367" y1="28571" x2="3221" y2="28571"/>
                        <a14:foregroundMark x1="87115" y1="29202" x2="92157" y2="28151"/>
                        <a14:foregroundMark x1="90476" y1="63445" x2="96359" y2="61765"/>
                        <a14:foregroundMark x1="50420" y1="80672" x2="50140" y2="86975"/>
                        <a14:foregroundMark x1="28291" y1="46429" x2="17927" y2="47899"/>
                        <a14:foregroundMark x1="51120" y1="29622" x2="52801" y2="9244"/>
                        <a14:foregroundMark x1="37815" y1="19538" x2="53782" y2="19748"/>
                        <a14:foregroundMark x1="74790" y1="68277" x2="95658" y2="71639"/>
                        <a14:foregroundMark x1="77451" y1="78782" x2="75490" y2="86555"/>
                        <a14:foregroundMark x1="69328" y1="79622" x2="67367" y2="86975"/>
                        <a14:foregroundMark x1="25630" y1="82563" x2="27311" y2="89706"/>
                      </a14:backgroundRemoval>
                    </a14:imgEffect>
                  </a14:imgLayer>
                </a14:imgProps>
              </a:ext>
              <a:ext uri="{28A0092B-C50C-407E-A947-70E740481C1C}">
                <a14:useLocalDpi xmlns:a14="http://schemas.microsoft.com/office/drawing/2010/main" val="0"/>
              </a:ext>
            </a:extLst>
          </a:blip>
          <a:stretch>
            <a:fillRect/>
          </a:stretch>
        </p:blipFill>
        <p:spPr>
          <a:xfrm>
            <a:off x="7394459" y="985901"/>
            <a:ext cx="3839598" cy="2559732"/>
          </a:xfrm>
          <a:prstGeom prst="rect">
            <a:avLst/>
          </a:prstGeom>
        </p:spPr>
      </p:pic>
    </p:spTree>
    <p:extLst>
      <p:ext uri="{BB962C8B-B14F-4D97-AF65-F5344CB8AC3E}">
        <p14:creationId xmlns:p14="http://schemas.microsoft.com/office/powerpoint/2010/main" val="163451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may look like…</a:t>
            </a:r>
            <a:endParaRPr lang="en-US" dirty="0"/>
          </a:p>
        </p:txBody>
      </p:sp>
      <p:sp>
        <p:nvSpPr>
          <p:cNvPr id="3" name="Content Placeholder 2"/>
          <p:cNvSpPr>
            <a:spLocks noGrp="1"/>
          </p:cNvSpPr>
          <p:nvPr>
            <p:ph idx="1"/>
          </p:nvPr>
        </p:nvSpPr>
        <p:spPr>
          <a:xfrm>
            <a:off x="818712" y="2084832"/>
            <a:ext cx="10554574" cy="4773167"/>
          </a:xfrm>
        </p:spPr>
        <p:txBody>
          <a:bodyPr>
            <a:normAutofit/>
          </a:bodyPr>
          <a:lstStyle/>
          <a:p>
            <a:r>
              <a:rPr lang="en-US" dirty="0"/>
              <a:t>Rape or sexual assault</a:t>
            </a:r>
          </a:p>
          <a:p>
            <a:r>
              <a:rPr lang="en-US" dirty="0"/>
              <a:t>Child sexual assault and incest</a:t>
            </a:r>
          </a:p>
          <a:p>
            <a:r>
              <a:rPr lang="en-US" dirty="0"/>
              <a:t>Sexual assault by a person’s spouse or partner</a:t>
            </a:r>
          </a:p>
          <a:p>
            <a:r>
              <a:rPr lang="en-US" dirty="0"/>
              <a:t>Unwanted sexual contact/touching</a:t>
            </a:r>
          </a:p>
          <a:p>
            <a:r>
              <a:rPr lang="en-US" dirty="0"/>
              <a:t>Sexual harassment</a:t>
            </a:r>
          </a:p>
          <a:p>
            <a:r>
              <a:rPr lang="en-US" dirty="0"/>
              <a:t>Sexual exploitation and trafficking</a:t>
            </a:r>
          </a:p>
          <a:p>
            <a:r>
              <a:rPr lang="en-US" dirty="0"/>
              <a:t>Exposing one’s genitals or naked body to other(s) without consent</a:t>
            </a:r>
          </a:p>
          <a:p>
            <a:r>
              <a:rPr lang="en-US" dirty="0"/>
              <a:t>Masturbating in public</a:t>
            </a:r>
          </a:p>
          <a:p>
            <a:r>
              <a:rPr lang="en-US" dirty="0"/>
              <a:t>Watching someone engage in private acts without their knowledge or permission</a:t>
            </a:r>
          </a:p>
          <a:p>
            <a:r>
              <a:rPr lang="en-US" dirty="0"/>
              <a:t>Nonconsensual image </a:t>
            </a:r>
            <a:r>
              <a:rPr lang="en-US" dirty="0" smtClean="0"/>
              <a:t>sharing (sexting)</a:t>
            </a:r>
            <a:endParaRPr lang="en-US" dirty="0"/>
          </a:p>
          <a:p>
            <a:endParaRPr lang="en-US" dirty="0"/>
          </a:p>
        </p:txBody>
      </p:sp>
    </p:spTree>
    <p:extLst>
      <p:ext uri="{BB962C8B-B14F-4D97-AF65-F5344CB8AC3E}">
        <p14:creationId xmlns:p14="http://schemas.microsoft.com/office/powerpoint/2010/main" val="2257495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8703" y="428900"/>
            <a:ext cx="11594592" cy="970450"/>
          </a:xfrm>
        </p:spPr>
        <p:txBody>
          <a:bodyPr/>
          <a:lstStyle/>
          <a:p>
            <a:r>
              <a:rPr lang="en-US" sz="3600" dirty="0" smtClean="0"/>
              <a:t>What should I do if I see someone being assaulted?</a:t>
            </a:r>
            <a:endParaRPr lang="en-US" sz="3600" dirty="0"/>
          </a:p>
        </p:txBody>
      </p:sp>
      <p:sp>
        <p:nvSpPr>
          <p:cNvPr id="6" name="Content Placeholder 5"/>
          <p:cNvSpPr>
            <a:spLocks noGrp="1"/>
          </p:cNvSpPr>
          <p:nvPr>
            <p:ph idx="1"/>
          </p:nvPr>
        </p:nvSpPr>
        <p:spPr/>
        <p:txBody>
          <a:bodyPr>
            <a:normAutofit lnSpcReduction="10000"/>
          </a:bodyPr>
          <a:lstStyle/>
          <a:p>
            <a:pPr marL="0" indent="0">
              <a:buNone/>
            </a:pPr>
            <a:r>
              <a:rPr lang="en-US" sz="3600" b="1" dirty="0" smtClean="0">
                <a:solidFill>
                  <a:srgbClr val="FF0000"/>
                </a:solidFill>
              </a:rPr>
              <a:t>C</a:t>
            </a:r>
            <a:r>
              <a:rPr lang="en-US" b="1" dirty="0" smtClean="0"/>
              <a:t>reate a distraction</a:t>
            </a:r>
            <a:r>
              <a:rPr lang="en-US" dirty="0" smtClean="0"/>
              <a:t>: </a:t>
            </a:r>
            <a:r>
              <a:rPr lang="en-US" dirty="0"/>
              <a:t>Do what you can to interrupt the situation. A distraction can give the person at risk a chance to get to a safe place</a:t>
            </a:r>
            <a:r>
              <a:rPr lang="en-US" dirty="0" smtClean="0"/>
              <a:t>.</a:t>
            </a:r>
          </a:p>
          <a:p>
            <a:pPr marL="0" indent="0" fontAlgn="base">
              <a:buNone/>
            </a:pPr>
            <a:r>
              <a:rPr lang="en-US" sz="3600" b="1" dirty="0">
                <a:solidFill>
                  <a:srgbClr val="FF0000"/>
                </a:solidFill>
              </a:rPr>
              <a:t>A</a:t>
            </a:r>
            <a:r>
              <a:rPr lang="en-US" b="1" dirty="0"/>
              <a:t>sk </a:t>
            </a:r>
            <a:r>
              <a:rPr lang="en-US" b="1" dirty="0" smtClean="0"/>
              <a:t>directly: </a:t>
            </a:r>
            <a:r>
              <a:rPr lang="en-US" dirty="0" smtClean="0"/>
              <a:t>Talk </a:t>
            </a:r>
            <a:r>
              <a:rPr lang="en-US" dirty="0"/>
              <a:t>directly to the person who might be in trouble</a:t>
            </a:r>
            <a:r>
              <a:rPr lang="en-US" dirty="0" smtClean="0"/>
              <a:t>.</a:t>
            </a:r>
          </a:p>
          <a:p>
            <a:pPr marL="0" indent="0" fontAlgn="base">
              <a:buNone/>
            </a:pPr>
            <a:r>
              <a:rPr lang="en-US" sz="3600" b="1" dirty="0">
                <a:solidFill>
                  <a:srgbClr val="FF0000"/>
                </a:solidFill>
              </a:rPr>
              <a:t>R</a:t>
            </a:r>
            <a:r>
              <a:rPr lang="en-US" b="1" dirty="0"/>
              <a:t>efer to an </a:t>
            </a:r>
            <a:r>
              <a:rPr lang="en-US" b="1" dirty="0" smtClean="0"/>
              <a:t>authority: </a:t>
            </a:r>
            <a:r>
              <a:rPr lang="en-US" dirty="0"/>
              <a:t>Sometimes the safest way to intervene is to refer to a neutral party with the authority to change the situation, like </a:t>
            </a:r>
            <a:r>
              <a:rPr lang="en-US" dirty="0" smtClean="0"/>
              <a:t>a teacher or other trusted adult.</a:t>
            </a:r>
          </a:p>
          <a:p>
            <a:pPr marL="0" indent="0" fontAlgn="base">
              <a:buNone/>
            </a:pPr>
            <a:r>
              <a:rPr lang="en-US" sz="3600" b="1" dirty="0">
                <a:solidFill>
                  <a:srgbClr val="FF0000"/>
                </a:solidFill>
              </a:rPr>
              <a:t>E</a:t>
            </a:r>
            <a:r>
              <a:rPr lang="en-US" b="1" dirty="0"/>
              <a:t>nlist </a:t>
            </a:r>
            <a:r>
              <a:rPr lang="en-US" b="1" dirty="0" smtClean="0"/>
              <a:t>others: </a:t>
            </a:r>
            <a:r>
              <a:rPr lang="en-US" dirty="0"/>
              <a:t>It can be intimidating to approach a situation alone. Enlist another person to support you.</a:t>
            </a:r>
          </a:p>
          <a:p>
            <a:endParaRPr lang="en-US" dirty="0"/>
          </a:p>
        </p:txBody>
      </p:sp>
      <p:sp>
        <p:nvSpPr>
          <p:cNvPr id="7" name="TextBox 6"/>
          <p:cNvSpPr txBox="1"/>
          <p:nvPr/>
        </p:nvSpPr>
        <p:spPr>
          <a:xfrm>
            <a:off x="466344" y="6089904"/>
            <a:ext cx="11265408" cy="584775"/>
          </a:xfrm>
          <a:prstGeom prst="rect">
            <a:avLst/>
          </a:prstGeom>
          <a:noFill/>
        </p:spPr>
        <p:txBody>
          <a:bodyPr wrap="square" rtlCol="0">
            <a:spAutoFit/>
          </a:bodyPr>
          <a:lstStyle/>
          <a:p>
            <a:r>
              <a:rPr lang="en-US" sz="1600"/>
              <a:t>RAINN (Rape, Abuse &amp; Incest National Network) is the nation's largest anti-sexual violence organization. RAINN created and operates the National Sexual Assault Hotline (800.656.HOPE,</a:t>
            </a:r>
            <a:r>
              <a:rPr lang="en-US" sz="1600" b="1" u="sng">
                <a:hlinkClick r:id="rId2"/>
              </a:rPr>
              <a:t> </a:t>
            </a:r>
            <a:r>
              <a:rPr lang="en-US" sz="1600" b="1" u="sng">
                <a:hlinkClick r:id="rId3"/>
              </a:rPr>
              <a:t>online.rainn.org</a:t>
            </a:r>
            <a:r>
              <a:rPr lang="en-US" sz="1600"/>
              <a:t> y </a:t>
            </a:r>
            <a:r>
              <a:rPr lang="en-US" sz="1600" b="1" u="sng">
                <a:hlinkClick r:id="rId4"/>
              </a:rPr>
              <a:t>rainn.org/es</a:t>
            </a:r>
            <a:r>
              <a:rPr lang="en-US" sz="1600"/>
              <a:t>)</a:t>
            </a:r>
            <a:endParaRPr lang="en-US" sz="1600" dirty="0"/>
          </a:p>
        </p:txBody>
      </p:sp>
    </p:spTree>
    <p:extLst>
      <p:ext uri="{BB962C8B-B14F-4D97-AF65-F5344CB8AC3E}">
        <p14:creationId xmlns:p14="http://schemas.microsoft.com/office/powerpoint/2010/main" val="2363643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Unless it’s an </a:t>
            </a:r>
            <a:r>
              <a:rPr lang="en-US" sz="4400" dirty="0" smtClean="0">
                <a:latin typeface="Felix Titling" panose="04060505060202020A04" pitchFamily="82" charset="0"/>
              </a:rPr>
              <a:t>enthusiastic</a:t>
            </a:r>
            <a:r>
              <a:rPr lang="en-US" sz="3600" dirty="0" smtClean="0"/>
              <a:t> </a:t>
            </a:r>
            <a:r>
              <a:rPr lang="en-US" sz="3600" b="1" dirty="0" smtClean="0"/>
              <a:t>YES</a:t>
            </a:r>
            <a:r>
              <a:rPr lang="en-US" sz="3600" dirty="0" smtClean="0"/>
              <a:t> for both you and your partner, it’s an absolute no.</a:t>
            </a:r>
            <a:endParaRPr lang="en-US" sz="3600" dirty="0"/>
          </a:p>
        </p:txBody>
      </p:sp>
      <p:pic>
        <p:nvPicPr>
          <p:cNvPr id="4" name="Picture 3" descr="Fence - Signs Free Stock Photo - Public Domain Pictur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6608" y="4623098"/>
            <a:ext cx="1616584" cy="2040349"/>
          </a:xfrm>
          <a:prstGeom prst="rect">
            <a:avLst/>
          </a:prstGeom>
        </p:spPr>
      </p:pic>
    </p:spTree>
    <p:extLst>
      <p:ext uri="{BB962C8B-B14F-4D97-AF65-F5344CB8AC3E}">
        <p14:creationId xmlns:p14="http://schemas.microsoft.com/office/powerpoint/2010/main" val="197930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6A85-A844-3E46-BE0B-8B3B6F30230B}"/>
              </a:ext>
            </a:extLst>
          </p:cNvPr>
          <p:cNvSpPr>
            <a:spLocks noGrp="1"/>
          </p:cNvSpPr>
          <p:nvPr>
            <p:ph type="title"/>
          </p:nvPr>
        </p:nvSpPr>
        <p:spPr>
          <a:xfrm>
            <a:off x="1069848" y="484632"/>
            <a:ext cx="10058400" cy="1132296"/>
          </a:xfrm>
          <a:noFill/>
        </p:spPr>
        <p:txBody>
          <a:bodyPr/>
          <a:lstStyle/>
          <a:p>
            <a:r>
              <a:rPr lang="en-US" dirty="0"/>
              <a:t>Who to contact for help</a:t>
            </a:r>
            <a:r>
              <a:rPr lang="en-US" smtClean="0"/>
              <a:t>… take a pic!</a:t>
            </a:r>
            <a:endParaRPr lang="en-US" dirty="0"/>
          </a:p>
        </p:txBody>
      </p:sp>
      <p:sp>
        <p:nvSpPr>
          <p:cNvPr id="3" name="Content Placeholder 2">
            <a:extLst>
              <a:ext uri="{FF2B5EF4-FFF2-40B4-BE49-F238E27FC236}">
                <a16:creationId xmlns:a16="http://schemas.microsoft.com/office/drawing/2014/main" id="{ECAA0353-3529-C944-9647-45CAE794C37F}"/>
              </a:ext>
            </a:extLst>
          </p:cNvPr>
          <p:cNvSpPr>
            <a:spLocks noGrp="1"/>
          </p:cNvSpPr>
          <p:nvPr>
            <p:ph sz="half" idx="1"/>
          </p:nvPr>
        </p:nvSpPr>
        <p:spPr>
          <a:xfrm>
            <a:off x="244553" y="2542327"/>
            <a:ext cx="5185873" cy="4315673"/>
          </a:xfrm>
        </p:spPr>
        <p:txBody>
          <a:bodyPr>
            <a:normAutofit fontScale="92500" lnSpcReduction="10000"/>
          </a:bodyPr>
          <a:lstStyle/>
          <a:p>
            <a:pPr marL="274320" lvl="1" indent="0">
              <a:buNone/>
            </a:pPr>
            <a:r>
              <a:rPr lang="en-US" sz="2100" b="1" dirty="0"/>
              <a:t>SASS – Sexual Assault Support Services</a:t>
            </a:r>
          </a:p>
          <a:p>
            <a:pPr lvl="3"/>
            <a:r>
              <a:rPr lang="en-US" sz="2100" b="1" dirty="0"/>
              <a:t>Call (775) 221-7600 &amp; ask to speak with an Advocate</a:t>
            </a:r>
          </a:p>
          <a:p>
            <a:pPr lvl="3"/>
            <a:r>
              <a:rPr lang="en-US" sz="2100" b="1" dirty="0"/>
              <a:t>Text: “SASS” to 839863</a:t>
            </a:r>
          </a:p>
          <a:p>
            <a:pPr lvl="3"/>
            <a:endParaRPr lang="en-US" dirty="0"/>
          </a:p>
          <a:p>
            <a:pPr fontAlgn="base"/>
            <a:r>
              <a:rPr lang="en-US" b="1" dirty="0"/>
              <a:t>Domestic Violence Resource </a:t>
            </a:r>
            <a:r>
              <a:rPr lang="en-US" b="1" dirty="0" smtClean="0"/>
              <a:t>Center: </a:t>
            </a:r>
            <a:r>
              <a:rPr lang="en-US" dirty="0" smtClean="0"/>
              <a:t>775-329-4150</a:t>
            </a:r>
          </a:p>
          <a:p>
            <a:pPr fontAlgn="base"/>
            <a:r>
              <a:rPr lang="en-US" b="1" dirty="0"/>
              <a:t>Safe Embrace: </a:t>
            </a:r>
            <a:r>
              <a:rPr lang="en-US" dirty="0"/>
              <a:t>775-322-3466</a:t>
            </a:r>
          </a:p>
          <a:p>
            <a:pPr fontAlgn="base"/>
            <a:r>
              <a:rPr lang="en-US" b="1" dirty="0" smtClean="0"/>
              <a:t>Crisis </a:t>
            </a:r>
            <a:r>
              <a:rPr lang="en-US" b="1" dirty="0"/>
              <a:t>Support Services: </a:t>
            </a:r>
            <a:r>
              <a:rPr lang="en-US" dirty="0"/>
              <a:t>1-800-273-8255</a:t>
            </a:r>
          </a:p>
          <a:p>
            <a:pPr lvl="1" fontAlgn="base"/>
            <a:r>
              <a:rPr lang="en-US" dirty="0"/>
              <a:t>Text </a:t>
            </a:r>
            <a:r>
              <a:rPr lang="en-US" b="1" dirty="0"/>
              <a:t>“care”</a:t>
            </a:r>
            <a:r>
              <a:rPr lang="en-US" dirty="0"/>
              <a:t> to </a:t>
            </a:r>
            <a:r>
              <a:rPr lang="en-US" b="1" dirty="0"/>
              <a:t>839863 </a:t>
            </a:r>
            <a:endParaRPr lang="en-US" sz="1900" dirty="0" smtClean="0"/>
          </a:p>
          <a:p>
            <a:r>
              <a:rPr lang="en-US" dirty="0" smtClean="0">
                <a:hlinkClick r:id="rId2"/>
              </a:rPr>
              <a:t>Wingspan</a:t>
            </a:r>
            <a:r>
              <a:rPr lang="en-US" dirty="0"/>
              <a:t>– serves people who are LGBTQ</a:t>
            </a:r>
            <a:br>
              <a:rPr lang="en-US" dirty="0"/>
            </a:br>
            <a:r>
              <a:rPr lang="en-US" dirty="0"/>
              <a:t>Hotline 520-624-0348 or 1-800-553-9387 Bilingual 24/7</a:t>
            </a:r>
          </a:p>
          <a:p>
            <a:endParaRPr lang="en-US" dirty="0"/>
          </a:p>
          <a:p>
            <a:endParaRPr lang="en-US" dirty="0"/>
          </a:p>
        </p:txBody>
      </p:sp>
      <p:sp>
        <p:nvSpPr>
          <p:cNvPr id="4" name="Content Placeholder 3"/>
          <p:cNvSpPr>
            <a:spLocks noGrp="1"/>
          </p:cNvSpPr>
          <p:nvPr>
            <p:ph sz="half" idx="2"/>
          </p:nvPr>
        </p:nvSpPr>
        <p:spPr>
          <a:xfrm>
            <a:off x="6145619" y="1882104"/>
            <a:ext cx="5709683" cy="6029608"/>
          </a:xfrm>
        </p:spPr>
        <p:txBody>
          <a:bodyPr>
            <a:normAutofit fontScale="92500" lnSpcReduction="10000"/>
          </a:bodyPr>
          <a:lstStyle/>
          <a:p>
            <a:r>
              <a:rPr lang="en-US" dirty="0" smtClean="0"/>
              <a:t>The Anti Violence Project– </a:t>
            </a:r>
            <a:r>
              <a:rPr lang="en-US" dirty="0"/>
              <a:t>serves people who are LGBTQ</a:t>
            </a:r>
            <a:br>
              <a:rPr lang="en-US" dirty="0"/>
            </a:br>
            <a:r>
              <a:rPr lang="en-US" dirty="0"/>
              <a:t>Hotline 212-714-1124 Bilingual 24/7</a:t>
            </a:r>
          </a:p>
          <a:p>
            <a:r>
              <a:rPr lang="en-US" dirty="0" smtClean="0"/>
              <a:t>GLBT </a:t>
            </a:r>
            <a:r>
              <a:rPr lang="en-US" dirty="0"/>
              <a:t>National Help Center</a:t>
            </a:r>
            <a:br>
              <a:rPr lang="en-US" dirty="0"/>
            </a:br>
            <a:r>
              <a:rPr lang="en-US" dirty="0"/>
              <a:t>Hotline 1800-246-PRIDE (1-800-246-7743) or</a:t>
            </a:r>
            <a:br>
              <a:rPr lang="en-US" dirty="0"/>
            </a:br>
            <a:r>
              <a:rPr lang="en-US" dirty="0"/>
              <a:t>Online Chat at </a:t>
            </a:r>
            <a:r>
              <a:rPr lang="en-US" dirty="0">
                <a:hlinkClick r:id="rId3"/>
              </a:rPr>
              <a:t>http://www.volunteerlogin.org/chat/</a:t>
            </a:r>
            <a:endParaRPr lang="en-US" dirty="0"/>
          </a:p>
          <a:p>
            <a:r>
              <a:rPr lang="en-US" dirty="0"/>
              <a:t>National Sexual Assault Hotline – supports LGBTQ people</a:t>
            </a:r>
            <a:br>
              <a:rPr lang="en-US" dirty="0"/>
            </a:br>
            <a:r>
              <a:rPr lang="en-US" dirty="0"/>
              <a:t>1-800-656-HOPE (4673) 24/7 or</a:t>
            </a:r>
            <a:br>
              <a:rPr lang="en-US" dirty="0"/>
            </a:br>
            <a:r>
              <a:rPr lang="en-US" dirty="0"/>
              <a:t>Online Counseling at </a:t>
            </a:r>
            <a:r>
              <a:rPr lang="en-US" dirty="0">
                <a:hlinkClick r:id="rId4"/>
              </a:rPr>
              <a:t>https://ohl.rainn.org/online/</a:t>
            </a:r>
            <a:endParaRPr lang="en-US" dirty="0"/>
          </a:p>
          <a:p>
            <a:r>
              <a:rPr lang="en-US" dirty="0" smtClean="0"/>
              <a:t>Awaken- </a:t>
            </a:r>
            <a:r>
              <a:rPr lang="en-US" dirty="0"/>
              <a:t>775-393-9183</a:t>
            </a:r>
          </a:p>
          <a:p>
            <a:r>
              <a:rPr lang="en-US" sz="2100" dirty="0"/>
              <a:t>Love Is Respect hotline: </a:t>
            </a:r>
            <a:r>
              <a:rPr lang="en-US" dirty="0"/>
              <a:t>1-866-331-99474 (24/7) or Text “</a:t>
            </a:r>
            <a:r>
              <a:rPr lang="en-US" dirty="0" err="1"/>
              <a:t>loveis</a:t>
            </a:r>
            <a:r>
              <a:rPr lang="en-US" dirty="0"/>
              <a:t>” 22522</a:t>
            </a:r>
          </a:p>
          <a:p>
            <a:r>
              <a:rPr lang="en-US" dirty="0" smtClean="0"/>
              <a:t>Step Up! Nevada, Stop Violence! </a:t>
            </a:r>
            <a:r>
              <a:rPr lang="en-US" dirty="0" smtClean="0">
                <a:hlinkClick r:id="rId5"/>
              </a:rPr>
              <a:t>http</a:t>
            </a:r>
            <a:r>
              <a:rPr lang="en-US" dirty="0">
                <a:hlinkClick r:id="rId5"/>
              </a:rPr>
              <a:t>://www.stepupstopviolence.org</a:t>
            </a:r>
            <a:r>
              <a:rPr lang="en-US" dirty="0" smtClean="0">
                <a:hlinkClick r:id="rId5"/>
              </a:rPr>
              <a:t>/</a:t>
            </a:r>
            <a:endParaRPr lang="en-US" dirty="0" smtClean="0"/>
          </a:p>
          <a:p>
            <a:endParaRPr lang="en-US" dirty="0" smtClean="0"/>
          </a:p>
          <a:p>
            <a:endParaRPr lang="en-US" dirty="0"/>
          </a:p>
        </p:txBody>
      </p:sp>
    </p:spTree>
    <p:extLst>
      <p:ext uri="{BB962C8B-B14F-4D97-AF65-F5344CB8AC3E}">
        <p14:creationId xmlns:p14="http://schemas.microsoft.com/office/powerpoint/2010/main" val="3812393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Positive consent can look like this:</a:t>
            </a:r>
            <a:endParaRPr lang="en-US" dirty="0"/>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675387" y="2341373"/>
            <a:ext cx="4497151" cy="3638550"/>
          </a:xfrm>
          <a:prstGeom prst="rect">
            <a:avLst/>
          </a:prstGeom>
          <a:ln>
            <a:noFill/>
          </a:ln>
          <a:effectLst>
            <a:softEdge rad="112500"/>
          </a:effectLst>
        </p:spPr>
      </p:pic>
      <p:sp>
        <p:nvSpPr>
          <p:cNvPr id="6" name="Content Placeholder 5"/>
          <p:cNvSpPr>
            <a:spLocks noGrp="1"/>
          </p:cNvSpPr>
          <p:nvPr>
            <p:ph sz="half" idx="2"/>
          </p:nvPr>
        </p:nvSpPr>
        <p:spPr>
          <a:xfrm>
            <a:off x="685800" y="2222500"/>
            <a:ext cx="5678424" cy="4224019"/>
          </a:xfrm>
        </p:spPr>
        <p:txBody>
          <a:bodyPr>
            <a:normAutofit/>
          </a:bodyPr>
          <a:lstStyle/>
          <a:p>
            <a:pPr fontAlgn="base"/>
            <a:r>
              <a:rPr lang="en-US" dirty="0" smtClean="0"/>
              <a:t>Communicating every </a:t>
            </a:r>
            <a:r>
              <a:rPr lang="en-US" dirty="0"/>
              <a:t>step of the way</a:t>
            </a:r>
            <a:r>
              <a:rPr lang="en-US" dirty="0" smtClean="0"/>
              <a:t>.</a:t>
            </a:r>
          </a:p>
          <a:p>
            <a:pPr fontAlgn="base"/>
            <a:r>
              <a:rPr lang="en-US" dirty="0"/>
              <a:t>Respecting that when they don’t say “no,” it doesn’t mean “yes.” Consent is a clear and enthusiastic yes! If someone seems unsure, stays silent, doesn’t respond, or says “Maybe…” then they aren’t saying “yes</a:t>
            </a:r>
            <a:r>
              <a:rPr lang="en-US" dirty="0" smtClean="0"/>
              <a:t>.”</a:t>
            </a:r>
          </a:p>
          <a:p>
            <a:pPr fontAlgn="base"/>
            <a:r>
              <a:rPr lang="en-US" dirty="0" smtClean="0"/>
              <a:t>Using </a:t>
            </a:r>
            <a:r>
              <a:rPr lang="en-US" dirty="0"/>
              <a:t>physical cues to let the other person know you’re comfortable taking things to the next </a:t>
            </a:r>
            <a:r>
              <a:rPr lang="en-US" dirty="0" smtClean="0"/>
              <a:t>level.</a:t>
            </a:r>
          </a:p>
          <a:p>
            <a:pPr fontAlgn="base"/>
            <a:r>
              <a:rPr lang="en-US" dirty="0"/>
              <a:t>Breaking away from gender “rules.” Girls are not the only ones who might want to take it slow. Also, it’s not a guy’s job to initiate the action (or anything else, really).</a:t>
            </a:r>
          </a:p>
          <a:p>
            <a:pPr marL="0" indent="0">
              <a:buNone/>
            </a:pPr>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084" y="6321639"/>
            <a:ext cx="1199388" cy="436920"/>
          </a:xfrm>
          <a:prstGeom prst="rect">
            <a:avLst/>
          </a:prstGeom>
        </p:spPr>
      </p:pic>
    </p:spTree>
    <p:extLst>
      <p:ext uri="{BB962C8B-B14F-4D97-AF65-F5344CB8AC3E}">
        <p14:creationId xmlns:p14="http://schemas.microsoft.com/office/powerpoint/2010/main" val="1820523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play a role in preventing sexual assault?</a:t>
            </a:r>
            <a:endParaRPr lang="en-US" dirty="0"/>
          </a:p>
        </p:txBody>
      </p:sp>
      <p:sp>
        <p:nvSpPr>
          <p:cNvPr id="3" name="Content Placeholder 2"/>
          <p:cNvSpPr>
            <a:spLocks noGrp="1"/>
          </p:cNvSpPr>
          <p:nvPr>
            <p:ph sz="half" idx="1"/>
          </p:nvPr>
        </p:nvSpPr>
        <p:spPr/>
        <p:txBody>
          <a:bodyPr/>
          <a:lstStyle/>
          <a:p>
            <a:r>
              <a:rPr lang="en-US" dirty="0"/>
              <a:t>This approach to preventing sexual assault is referred to as “bystander intervention</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6825234" y="2417826"/>
            <a:ext cx="3525774" cy="3525774"/>
          </a:xfrm>
          <a:prstGeom prst="rect">
            <a:avLst/>
          </a:prstGeom>
        </p:spPr>
      </p:pic>
    </p:spTree>
    <p:extLst>
      <p:ext uri="{BB962C8B-B14F-4D97-AF65-F5344CB8AC3E}">
        <p14:creationId xmlns:p14="http://schemas.microsoft.com/office/powerpoint/2010/main" val="2297885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9416" y="731520"/>
            <a:ext cx="10571998" cy="1317054"/>
          </a:xfrm>
        </p:spPr>
        <p:txBody>
          <a:bodyPr/>
          <a:lstStyle/>
          <a:p>
            <a:r>
              <a:rPr lang="en-US" sz="5400" dirty="0" smtClean="0"/>
              <a:t>Consent…</a:t>
            </a:r>
            <a:br>
              <a:rPr lang="en-US" sz="5400" dirty="0" smtClean="0"/>
            </a:br>
            <a:endParaRPr lang="en-US" sz="5400" dirty="0"/>
          </a:p>
        </p:txBody>
      </p:sp>
      <p:sp>
        <p:nvSpPr>
          <p:cNvPr id="5" name="Content Placeholder 4"/>
          <p:cNvSpPr>
            <a:spLocks noGrp="1"/>
          </p:cNvSpPr>
          <p:nvPr>
            <p:ph idx="1"/>
          </p:nvPr>
        </p:nvSpPr>
        <p:spPr>
          <a:xfrm>
            <a:off x="818712" y="2222287"/>
            <a:ext cx="10554574" cy="4544273"/>
          </a:xfrm>
        </p:spPr>
        <p:txBody>
          <a:bodyPr>
            <a:normAutofit lnSpcReduction="10000"/>
          </a:bodyPr>
          <a:lstStyle/>
          <a:p>
            <a:r>
              <a:rPr lang="en-US" sz="2600" dirty="0" smtClean="0"/>
              <a:t>Is a clear and </a:t>
            </a:r>
            <a:r>
              <a:rPr lang="en-US" sz="2600" b="1" dirty="0" smtClean="0"/>
              <a:t>ENTHUSIASTIC</a:t>
            </a:r>
            <a:r>
              <a:rPr lang="en-US" sz="2600" dirty="0" smtClean="0"/>
              <a:t>  “</a:t>
            </a:r>
            <a:r>
              <a:rPr lang="en-US" sz="2600" b="1" dirty="0" smtClean="0"/>
              <a:t>Yes</a:t>
            </a:r>
            <a:r>
              <a:rPr lang="en-US" sz="2600" dirty="0" smtClean="0"/>
              <a:t>”</a:t>
            </a:r>
          </a:p>
          <a:p>
            <a:r>
              <a:rPr lang="en-US" sz="2600" dirty="0" smtClean="0"/>
              <a:t>Any signs of discomfort should be read as a “No”</a:t>
            </a:r>
          </a:p>
          <a:p>
            <a:r>
              <a:rPr lang="en-US" sz="2600" dirty="0" smtClean="0"/>
              <a:t>Only meaningful if it is </a:t>
            </a:r>
            <a:r>
              <a:rPr lang="en-US" sz="2600" b="1" dirty="0" smtClean="0"/>
              <a:t>NOT coerced</a:t>
            </a:r>
          </a:p>
          <a:p>
            <a:r>
              <a:rPr lang="en-US" sz="2600" dirty="0" smtClean="0"/>
              <a:t>A shared responsibility of everyone engaging in or who wants to engage in any kind of sexual interaction. </a:t>
            </a:r>
          </a:p>
          <a:p>
            <a:pPr marL="0" indent="0">
              <a:buNone/>
            </a:pPr>
            <a:endParaRPr lang="en-US" dirty="0" smtClean="0"/>
          </a:p>
          <a:p>
            <a:r>
              <a:rPr lang="en-US" sz="2800" dirty="0" smtClean="0"/>
              <a:t>Must be…</a:t>
            </a:r>
          </a:p>
          <a:p>
            <a:pPr lvl="1"/>
            <a:r>
              <a:rPr lang="en-US" sz="2800" dirty="0" smtClean="0"/>
              <a:t>freely </a:t>
            </a:r>
            <a:r>
              <a:rPr lang="en-US" sz="2800" dirty="0"/>
              <a:t>given, reversible, enthusiastic, informed and specific with both words and behaviors matching.</a:t>
            </a:r>
          </a:p>
          <a:p>
            <a:endParaRPr lang="en-US" dirty="0"/>
          </a:p>
        </p:txBody>
      </p:sp>
    </p:spTree>
    <p:extLst>
      <p:ext uri="{BB962C8B-B14F-4D97-AF65-F5344CB8AC3E}">
        <p14:creationId xmlns:p14="http://schemas.microsoft.com/office/powerpoint/2010/main" val="1594228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umbers: July 20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0496" y="70104"/>
            <a:ext cx="3163062" cy="3195012"/>
          </a:xfrm>
          <a:prstGeom prst="rect">
            <a:avLst/>
          </a:prstGeom>
        </p:spPr>
      </p:pic>
      <p:sp>
        <p:nvSpPr>
          <p:cNvPr id="4" name="Title 3"/>
          <p:cNvSpPr>
            <a:spLocks noGrp="1"/>
          </p:cNvSpPr>
          <p:nvPr>
            <p:ph type="title"/>
          </p:nvPr>
        </p:nvSpPr>
        <p:spPr/>
        <p:txBody>
          <a:bodyPr>
            <a:normAutofit fontScale="90000"/>
          </a:bodyPr>
          <a:lstStyle/>
          <a:p>
            <a:r>
              <a:rPr lang="en-US" sz="6600" dirty="0" smtClean="0"/>
              <a:t>Age of consent</a:t>
            </a:r>
            <a:endParaRPr lang="en-US" sz="6600" dirty="0"/>
          </a:p>
        </p:txBody>
      </p:sp>
      <p:sp>
        <p:nvSpPr>
          <p:cNvPr id="5" name="Content Placeholder 4"/>
          <p:cNvSpPr>
            <a:spLocks noGrp="1"/>
          </p:cNvSpPr>
          <p:nvPr>
            <p:ph idx="1"/>
          </p:nvPr>
        </p:nvSpPr>
        <p:spPr>
          <a:xfrm>
            <a:off x="186716" y="2614998"/>
            <a:ext cx="10554574" cy="4075718"/>
          </a:xfrm>
        </p:spPr>
        <p:txBody>
          <a:bodyPr>
            <a:normAutofit/>
          </a:bodyPr>
          <a:lstStyle/>
          <a:p>
            <a:r>
              <a:rPr lang="en-US" sz="4000" dirty="0" smtClean="0"/>
              <a:t>The legal age at which an individual</a:t>
            </a:r>
          </a:p>
          <a:p>
            <a:pPr marL="0" indent="0">
              <a:buNone/>
            </a:pPr>
            <a:r>
              <a:rPr lang="en-US" sz="4000" dirty="0" smtClean="0"/>
              <a:t>	is considered mature enough to 	consent to sex. </a:t>
            </a:r>
          </a:p>
          <a:p>
            <a:r>
              <a:rPr lang="en-US" sz="5400" b="1" dirty="0" smtClean="0"/>
              <a:t>NV: 16</a:t>
            </a:r>
          </a:p>
          <a:p>
            <a:pPr lvl="1"/>
            <a:r>
              <a:rPr lang="en-US" dirty="0" smtClean="0"/>
              <a:t>The age of consent varies by state.</a:t>
            </a:r>
          </a:p>
          <a:p>
            <a:pPr lvl="1"/>
            <a:r>
              <a:rPr lang="en-US" dirty="0" smtClean="0"/>
              <a:t>Consent </a:t>
            </a:r>
            <a:r>
              <a:rPr lang="en-US" b="1" dirty="0" smtClean="0"/>
              <a:t>CAN NOT </a:t>
            </a:r>
            <a:r>
              <a:rPr lang="en-US" dirty="0" smtClean="0"/>
              <a:t>be given when an individual is under the influence of drugs </a:t>
            </a:r>
            <a:r>
              <a:rPr lang="en-US" smtClean="0"/>
              <a:t>and/or alcohol.</a:t>
            </a:r>
            <a:endParaRPr lang="en-US" dirty="0" smtClean="0"/>
          </a:p>
        </p:txBody>
      </p:sp>
    </p:spTree>
    <p:extLst>
      <p:ext uri="{BB962C8B-B14F-4D97-AF65-F5344CB8AC3E}">
        <p14:creationId xmlns:p14="http://schemas.microsoft.com/office/powerpoint/2010/main" val="1500862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Communication</a:t>
            </a:r>
            <a:endParaRPr lang="en-US" dirty="0"/>
          </a:p>
        </p:txBody>
      </p:sp>
      <p:sp>
        <p:nvSpPr>
          <p:cNvPr id="3" name="Content Placeholder 2"/>
          <p:cNvSpPr>
            <a:spLocks noGrp="1"/>
          </p:cNvSpPr>
          <p:nvPr>
            <p:ph idx="1"/>
          </p:nvPr>
        </p:nvSpPr>
        <p:spPr/>
        <p:txBody>
          <a:bodyPr>
            <a:normAutofit/>
          </a:bodyPr>
          <a:lstStyle/>
          <a:p>
            <a:r>
              <a:rPr lang="en-US" sz="2800" dirty="0"/>
              <a:t>In a healthy relationship, both </a:t>
            </a:r>
            <a:r>
              <a:rPr lang="en-US" sz="2800" dirty="0" smtClean="0"/>
              <a:t>partners </a:t>
            </a:r>
            <a:r>
              <a:rPr lang="en-US" sz="2800" dirty="0"/>
              <a:t>are able to openly talk about and agree on what kind of activity they want to engage in. </a:t>
            </a:r>
            <a:endParaRPr lang="en-US" sz="2800" dirty="0" smtClean="0"/>
          </a:p>
          <a:p>
            <a:pPr marL="0" indent="0">
              <a:buNone/>
            </a:pPr>
            <a:endParaRPr lang="en-US" sz="2800" dirty="0"/>
          </a:p>
          <a:p>
            <a:r>
              <a:rPr lang="en-US" sz="2600" dirty="0" smtClean="0"/>
              <a:t>Whether </a:t>
            </a:r>
            <a:r>
              <a:rPr lang="en-US" sz="2600" dirty="0"/>
              <a:t>it’s holding hands, kissing, touching, intercourse, or anything else, it’s really important for everyone in the relationship to feel comfortable with what’s happening.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0893" y="5858798"/>
            <a:ext cx="1847306" cy="672947"/>
          </a:xfrm>
          <a:prstGeom prst="rect">
            <a:avLst/>
          </a:prstGeom>
        </p:spPr>
      </p:pic>
      <p:sp>
        <p:nvSpPr>
          <p:cNvPr id="5" name="Right Arrow 4"/>
          <p:cNvSpPr/>
          <p:nvPr/>
        </p:nvSpPr>
        <p:spPr>
          <a:xfrm>
            <a:off x="3291840" y="813816"/>
            <a:ext cx="978408"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Google Talk - Wikipedi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3199" y="915642"/>
            <a:ext cx="2645000" cy="1267396"/>
          </a:xfrm>
          <a:prstGeom prst="rect">
            <a:avLst/>
          </a:prstGeom>
        </p:spPr>
      </p:pic>
    </p:spTree>
    <p:extLst>
      <p:ext uri="{BB962C8B-B14F-4D97-AF65-F5344CB8AC3E}">
        <p14:creationId xmlns:p14="http://schemas.microsoft.com/office/powerpoint/2010/main" val="466476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looks like…</a:t>
            </a:r>
            <a:endParaRPr lang="en-US" dirty="0"/>
          </a:p>
        </p:txBody>
      </p:sp>
      <p:sp>
        <p:nvSpPr>
          <p:cNvPr id="3" name="Content Placeholder 2"/>
          <p:cNvSpPr>
            <a:spLocks noGrp="1"/>
          </p:cNvSpPr>
          <p:nvPr>
            <p:ph idx="1"/>
          </p:nvPr>
        </p:nvSpPr>
        <p:spPr>
          <a:xfrm>
            <a:off x="818712" y="1520890"/>
            <a:ext cx="10554574" cy="4959479"/>
          </a:xfrm>
        </p:spPr>
        <p:txBody>
          <a:bodyPr>
            <a:normAutofit/>
          </a:bodyPr>
          <a:lstStyle/>
          <a:p>
            <a:r>
              <a:rPr lang="en-US" sz="2000" dirty="0"/>
              <a:t>When you’re engaging in sexual activity, </a:t>
            </a:r>
            <a:r>
              <a:rPr lang="en-US" sz="2000" b="1" dirty="0"/>
              <a:t>consent is about communication</a:t>
            </a:r>
            <a:r>
              <a:rPr lang="en-US" sz="2000" dirty="0"/>
              <a:t>. </a:t>
            </a:r>
            <a:endParaRPr lang="en-US" sz="2000" dirty="0" smtClean="0"/>
          </a:p>
          <a:p>
            <a:r>
              <a:rPr lang="en-US" sz="2000" dirty="0" smtClean="0"/>
              <a:t>And </a:t>
            </a:r>
            <a:r>
              <a:rPr lang="en-US" sz="2000" dirty="0"/>
              <a:t>it should happen </a:t>
            </a:r>
            <a:r>
              <a:rPr lang="en-US" sz="2000" dirty="0" smtClean="0"/>
              <a:t>every time - continuously checking in with your partner. </a:t>
            </a:r>
          </a:p>
          <a:p>
            <a:r>
              <a:rPr lang="en-US" sz="2000" dirty="0" smtClean="0"/>
              <a:t>Giving </a:t>
            </a:r>
            <a:r>
              <a:rPr lang="en-US" sz="2000" dirty="0"/>
              <a:t>consent for one activity, one time, does not mean giving consent for increased or recurring sexual contact. </a:t>
            </a:r>
            <a:endParaRPr lang="en-US" sz="2000" dirty="0" smtClean="0"/>
          </a:p>
          <a:p>
            <a:pPr lvl="1"/>
            <a:r>
              <a:rPr lang="en-US" sz="2000" dirty="0" smtClean="0"/>
              <a:t>For </a:t>
            </a:r>
            <a:r>
              <a:rPr lang="en-US" sz="2000" dirty="0"/>
              <a:t>example, agreeing to kiss someone doesn’t give that person permission to remove your </a:t>
            </a:r>
            <a:r>
              <a:rPr lang="en-US" sz="2000" dirty="0" smtClean="0"/>
              <a:t>clothes or touch your genitals. </a:t>
            </a:r>
          </a:p>
          <a:p>
            <a:pPr lvl="1"/>
            <a:r>
              <a:rPr lang="en-US" sz="2000" dirty="0" smtClean="0"/>
              <a:t>Having </a:t>
            </a:r>
            <a:r>
              <a:rPr lang="en-US" sz="2000" dirty="0"/>
              <a:t>sex with someone in the past doesn’t give that person permission to have sex with you again in the future</a:t>
            </a:r>
            <a:r>
              <a:rPr lang="en-US" sz="2000" dirty="0" smtClean="0"/>
              <a:t>.</a:t>
            </a:r>
          </a:p>
          <a:p>
            <a:pPr lvl="1"/>
            <a:r>
              <a:rPr lang="en-US" sz="2000" dirty="0" smtClean="0"/>
              <a:t>Sexual activity should only occur at the pace at which everyone is comfortable with.</a:t>
            </a:r>
            <a:endParaRPr lang="en-US" sz="2000" dirty="0"/>
          </a:p>
        </p:txBody>
      </p:sp>
      <p:sp>
        <p:nvSpPr>
          <p:cNvPr id="4" name="TextBox 3"/>
          <p:cNvSpPr txBox="1"/>
          <p:nvPr/>
        </p:nvSpPr>
        <p:spPr>
          <a:xfrm>
            <a:off x="6440190" y="6480369"/>
            <a:ext cx="6708530" cy="276999"/>
          </a:xfrm>
          <a:prstGeom prst="rect">
            <a:avLst/>
          </a:prstGeom>
          <a:noFill/>
        </p:spPr>
        <p:txBody>
          <a:bodyPr wrap="square" rtlCol="0">
            <a:spAutoFit/>
          </a:bodyPr>
          <a:lstStyle/>
          <a:p>
            <a:r>
              <a:rPr lang="en-US" sz="1200" dirty="0"/>
              <a:t>https://www.rainn.org/articles/what-is-consent</a:t>
            </a:r>
          </a:p>
        </p:txBody>
      </p:sp>
    </p:spTree>
    <p:extLst>
      <p:ext uri="{BB962C8B-B14F-4D97-AF65-F5344CB8AC3E}">
        <p14:creationId xmlns:p14="http://schemas.microsoft.com/office/powerpoint/2010/main" val="1780775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 change your mind at any time</a:t>
            </a:r>
            <a:endParaRPr lang="en-US" dirty="0"/>
          </a:p>
        </p:txBody>
      </p:sp>
      <p:sp>
        <p:nvSpPr>
          <p:cNvPr id="3" name="Content Placeholder 2"/>
          <p:cNvSpPr>
            <a:spLocks noGrp="1"/>
          </p:cNvSpPr>
          <p:nvPr>
            <p:ph idx="1"/>
          </p:nvPr>
        </p:nvSpPr>
        <p:spPr>
          <a:xfrm>
            <a:off x="203342" y="2524039"/>
            <a:ext cx="10554574" cy="3636511"/>
          </a:xfrm>
        </p:spPr>
        <p:txBody>
          <a:bodyPr>
            <a:normAutofit/>
          </a:bodyPr>
          <a:lstStyle/>
          <a:p>
            <a:r>
              <a:rPr lang="en-US" sz="2400" dirty="0"/>
              <a:t>You can withdraw consent at any </a:t>
            </a:r>
            <a:r>
              <a:rPr lang="en-US" sz="2400" dirty="0" smtClean="0"/>
              <a:t>point. </a:t>
            </a:r>
          </a:p>
          <a:p>
            <a:endParaRPr lang="en-US" sz="2400" dirty="0" smtClean="0"/>
          </a:p>
          <a:p>
            <a:r>
              <a:rPr lang="en-US" sz="2400" dirty="0" smtClean="0"/>
              <a:t>It’s </a:t>
            </a:r>
            <a:r>
              <a:rPr lang="en-US" sz="2400" dirty="0"/>
              <a:t>important to clearly communicate to your partner that you are no longer comfortable with this activity and wish to stop. </a:t>
            </a:r>
            <a:endParaRPr lang="en-US" sz="2400" dirty="0" smtClean="0"/>
          </a:p>
          <a:p>
            <a:pPr marL="0" indent="0">
              <a:buNone/>
            </a:pPr>
            <a:endParaRPr lang="en-US" sz="2400" dirty="0" smtClean="0"/>
          </a:p>
          <a:p>
            <a:r>
              <a:rPr lang="en-US" sz="2400" dirty="0" smtClean="0"/>
              <a:t>The </a:t>
            </a:r>
            <a:r>
              <a:rPr lang="en-US" sz="2400" dirty="0"/>
              <a:t>best way to ensure both parties are comfortable with any sexual activity is to talk about it.</a:t>
            </a:r>
          </a:p>
        </p:txBody>
      </p:sp>
      <p:pic>
        <p:nvPicPr>
          <p:cNvPr id="4" name="Picture 3" descr="opencv - Robust non-rigid image registration speed in Python - Stack Overflow"/>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2888" y="1057656"/>
            <a:ext cx="2039112" cy="2039112"/>
          </a:xfrm>
          <a:prstGeom prst="rect">
            <a:avLst/>
          </a:prstGeom>
        </p:spPr>
      </p:pic>
    </p:spTree>
    <p:extLst>
      <p:ext uri="{BB962C8B-B14F-4D97-AF65-F5344CB8AC3E}">
        <p14:creationId xmlns:p14="http://schemas.microsoft.com/office/powerpoint/2010/main" val="1092010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Consent Explained</a:t>
            </a:r>
            <a:endParaRPr lang="en-US" dirty="0"/>
          </a:p>
        </p:txBody>
      </p:sp>
      <p:pic>
        <p:nvPicPr>
          <p:cNvPr id="4" name="Content Placeholder 3" descr="File:Movie clapperboard.svg - Wikimedia Commons">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77518" y="2222500"/>
            <a:ext cx="3636963" cy="3636963"/>
          </a:xfrm>
        </p:spPr>
      </p:pic>
    </p:spTree>
    <p:extLst>
      <p:ext uri="{BB962C8B-B14F-4D97-AF65-F5344CB8AC3E}">
        <p14:creationId xmlns:p14="http://schemas.microsoft.com/office/powerpoint/2010/main" val="1747121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Consent</a:t>
            </a:r>
            <a:r>
              <a:rPr lang="en-US" dirty="0" smtClean="0"/>
              <a:t> is </a:t>
            </a:r>
            <a:r>
              <a:rPr lang="en-US" sz="4800" dirty="0" smtClean="0">
                <a:solidFill>
                  <a:srgbClr val="FF0000"/>
                </a:solidFill>
              </a:rPr>
              <a:t>NOT</a:t>
            </a:r>
            <a:r>
              <a:rPr lang="en-US" dirty="0" smtClean="0"/>
              <a:t> …</a:t>
            </a:r>
            <a:endParaRPr lang="en-US" dirty="0"/>
          </a:p>
        </p:txBody>
      </p:sp>
      <p:sp>
        <p:nvSpPr>
          <p:cNvPr id="3" name="Content Placeholder 2"/>
          <p:cNvSpPr>
            <a:spLocks noGrp="1"/>
          </p:cNvSpPr>
          <p:nvPr>
            <p:ph idx="1"/>
          </p:nvPr>
        </p:nvSpPr>
        <p:spPr>
          <a:xfrm>
            <a:off x="301752" y="2222287"/>
            <a:ext cx="11704320" cy="4498553"/>
          </a:xfrm>
        </p:spPr>
        <p:txBody>
          <a:bodyPr>
            <a:normAutofit/>
          </a:bodyPr>
          <a:lstStyle/>
          <a:p>
            <a:pPr fontAlgn="base"/>
            <a:r>
              <a:rPr lang="en-US" sz="2400" dirty="0"/>
              <a:t>Refusing to acknowledge “no”</a:t>
            </a:r>
          </a:p>
          <a:p>
            <a:pPr fontAlgn="base"/>
            <a:r>
              <a:rPr lang="en-US" sz="2400" dirty="0"/>
              <a:t>Assuming that wearing certain clothes, flirting, or kissing is an invitation for anything more</a:t>
            </a:r>
          </a:p>
          <a:p>
            <a:pPr fontAlgn="base"/>
            <a:r>
              <a:rPr lang="en-US" sz="2400" dirty="0"/>
              <a:t>Someone being under the legal age of consent, as defined by the state</a:t>
            </a:r>
          </a:p>
          <a:p>
            <a:pPr fontAlgn="base"/>
            <a:r>
              <a:rPr lang="en-US" sz="2400" dirty="0"/>
              <a:t>Someone being incapacitated because of drugs or alcohol</a:t>
            </a:r>
          </a:p>
          <a:p>
            <a:pPr fontAlgn="base"/>
            <a:r>
              <a:rPr lang="en-US" sz="2400" dirty="0"/>
              <a:t>Pressuring someone into sexual activity by using fear or intimidation</a:t>
            </a:r>
          </a:p>
          <a:p>
            <a:pPr fontAlgn="base"/>
            <a:r>
              <a:rPr lang="en-US" sz="2400" dirty="0"/>
              <a:t>Assuming you have permission to engage in a sexual act because you’ve done it in the past</a:t>
            </a:r>
          </a:p>
          <a:p>
            <a:pPr marL="0" indent="0">
              <a:buNone/>
            </a:pPr>
            <a:endParaRPr lang="en-US" sz="2400" dirty="0"/>
          </a:p>
        </p:txBody>
      </p:sp>
    </p:spTree>
    <p:extLst>
      <p:ext uri="{BB962C8B-B14F-4D97-AF65-F5344CB8AC3E}">
        <p14:creationId xmlns:p14="http://schemas.microsoft.com/office/powerpoint/2010/main" val="2405115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Sexual Assault</a:t>
            </a:r>
            <a:endParaRPr lang="en-US" dirty="0"/>
          </a:p>
        </p:txBody>
      </p:sp>
      <p:sp>
        <p:nvSpPr>
          <p:cNvPr id="3" name="Content Placeholder 2"/>
          <p:cNvSpPr>
            <a:spLocks noGrp="1"/>
          </p:cNvSpPr>
          <p:nvPr>
            <p:ph idx="1"/>
          </p:nvPr>
        </p:nvSpPr>
        <p:spPr>
          <a:xfrm>
            <a:off x="818712" y="2020824"/>
            <a:ext cx="10554574" cy="4160519"/>
          </a:xfrm>
        </p:spPr>
        <p:txBody>
          <a:bodyPr>
            <a:normAutofit/>
          </a:bodyPr>
          <a:lstStyle/>
          <a:p>
            <a:r>
              <a:rPr lang="en-US" sz="2400" dirty="0"/>
              <a:t>Sexual violence happens in every community and affects people of all genders and ages</a:t>
            </a:r>
            <a:r>
              <a:rPr lang="en-US" sz="2400" dirty="0" smtClean="0"/>
              <a:t>.</a:t>
            </a:r>
          </a:p>
          <a:p>
            <a:pPr marL="0" indent="0">
              <a:buNone/>
            </a:pPr>
            <a:endParaRPr lang="en-US" sz="2400" dirty="0" smtClean="0"/>
          </a:p>
          <a:p>
            <a:r>
              <a:rPr lang="en-US" sz="2400" dirty="0" smtClean="0"/>
              <a:t> </a:t>
            </a:r>
            <a:r>
              <a:rPr lang="en-US" sz="2400" dirty="0"/>
              <a:t>Sexual violence is any type of unwanted sexual contact. This includes words and actions of a sexual nature against a person’s will and without their consent. </a:t>
            </a:r>
            <a:endParaRPr lang="en-US" sz="2400" dirty="0" smtClean="0"/>
          </a:p>
          <a:p>
            <a:pPr marL="0" indent="0">
              <a:buNone/>
            </a:pPr>
            <a:endParaRPr lang="en-US" sz="2400" dirty="0" smtClean="0"/>
          </a:p>
          <a:p>
            <a:r>
              <a:rPr lang="en-US" sz="2400" dirty="0" smtClean="0"/>
              <a:t>A </a:t>
            </a:r>
            <a:r>
              <a:rPr lang="en-US" sz="2400" dirty="0"/>
              <a:t>person may use force, threats, manipulation, or coercion to commit sexual violence</a:t>
            </a:r>
            <a:r>
              <a:rPr lang="en-US" sz="2400" dirty="0" smtClean="0"/>
              <a:t>.</a:t>
            </a:r>
          </a:p>
        </p:txBody>
      </p:sp>
    </p:spTree>
    <p:extLst>
      <p:ext uri="{BB962C8B-B14F-4D97-AF65-F5344CB8AC3E}">
        <p14:creationId xmlns:p14="http://schemas.microsoft.com/office/powerpoint/2010/main" val="3420348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39438</TotalTime>
  <Words>1185</Words>
  <Application>Microsoft Office PowerPoint</Application>
  <PresentationFormat>Widescreen</PresentationFormat>
  <Paragraphs>94</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Century Gothic</vt:lpstr>
      <vt:lpstr>Felix Titling</vt:lpstr>
      <vt:lpstr>Wingdings 2</vt:lpstr>
      <vt:lpstr>Quotable</vt:lpstr>
      <vt:lpstr>“Use Your Words!”</vt:lpstr>
      <vt:lpstr>Consent… </vt:lpstr>
      <vt:lpstr>Age of consent</vt:lpstr>
      <vt:lpstr>Consent     Communication</vt:lpstr>
      <vt:lpstr>Consent looks like…</vt:lpstr>
      <vt:lpstr>You can change your mind at any time</vt:lpstr>
      <vt:lpstr>Video: Consent Explained</vt:lpstr>
      <vt:lpstr>Consent is NOT …</vt:lpstr>
      <vt:lpstr>About Sexual Assault</vt:lpstr>
      <vt:lpstr>What it may look like…</vt:lpstr>
      <vt:lpstr>What should I do if I see someone being assaulted?</vt:lpstr>
      <vt:lpstr>Remember…</vt:lpstr>
      <vt:lpstr>Who to contact for help… take a pic!</vt:lpstr>
      <vt:lpstr>Positive consent can look like this:</vt:lpstr>
      <vt:lpstr>How can I play a role in preventing sexual assault?</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Safe Space for All</dc:title>
  <dc:creator>Proctor, Rochelle</dc:creator>
  <cp:lastModifiedBy>Proctor, Rochelle</cp:lastModifiedBy>
  <cp:revision>59</cp:revision>
  <cp:lastPrinted>2019-12-04T18:08:14Z</cp:lastPrinted>
  <dcterms:created xsi:type="dcterms:W3CDTF">2019-11-01T18:57:13Z</dcterms:created>
  <dcterms:modified xsi:type="dcterms:W3CDTF">2020-03-11T21:34:00Z</dcterms:modified>
</cp:coreProperties>
</file>